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68" r:id="rId15"/>
    <p:sldId id="269" r:id="rId16"/>
    <p:sldId id="272" r:id="rId17"/>
    <p:sldId id="273" r:id="rId18"/>
    <p:sldId id="277" r:id="rId19"/>
    <p:sldId id="278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7C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53"/>
  </p:normalViewPr>
  <p:slideViewPr>
    <p:cSldViewPr snapToGrid="0">
      <p:cViewPr>
        <p:scale>
          <a:sx n="132" d="100"/>
          <a:sy n="132" d="100"/>
        </p:scale>
        <p:origin x="-112" y="-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02T22:26:49.515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4 0 12446,'-3'0'0,"39"0"1351,54 0-1351,-38 0 0,1 0 1299,3 0 1,-2 0-1300,22 0 1672,-24 0-1672,-1 0 3513,-9 0-3513,-10 0 704,-13 0 0,-8 0 0,-6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02T20:58:12.869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1 1715 24575,'0'-26'0,"10"-41"0,18-6 0,13-12 0,-8 26 0,6-4 0,4-2 0,5 0-1159,3 0 1,5-1 0,4-1 0,3 1 0,1 1 1158,-4 9 0,2-1 0,2 2 0,1 0 0,1 3 0,0 1 0,11-4 0,1 1 0,1 2 0,-1 4 0,0 3 99,11-3 1,0 4-1,-1 4 1,-4 6-100,4 1 0,-3 7 0,-6 3 300,10 2 0,-10 5-300,18 1 0,-56 13 0,-27 2 2835,-12 0-2835,-4 0 301,-4 0 1,2 0-1,2 0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02T20:58:18.862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0 0 24575,'30'0'0,"0"0"0,12 0 0,-6 0 0,-6 0 0,-5 0 0,-11 0 0,-3 2 0,-7 1 0,4 1 0,16 3 0,17 3 0,11 4 0,-2 1 0,-15-2 0,-15-3 0,-10-6 0,-7-1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02T20:58:21.103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136 0 24575,'-14'4'0,"0"7"0,-3 17 0,3 10 0,4 0 0,4-10 0,6-15 0,0 0 0,-5 9 0,0 3 0,-3 9 0,-4 1 0,2-3 0,-1-3 0,5-10 0,3-9 0,2-7 0,1-3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38BF-4D6F-BE56-11C4-D1FDD9BB0E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B100BB-88F5-8D70-9A0B-40645EEEA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54CBB-C875-55AF-D5BB-65D1AA92A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B9E8C-5962-20C5-0E0F-8FEA891C0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FD562C-B7A6-715F-718C-ED0BE5CE0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95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48FE-A24D-6D67-8B8D-55AF1D645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5D764-6770-5298-70CA-4BFACDBA91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D3578-131C-154C-BAC0-8D4173B39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C5F6D-97AE-7CE0-4981-32D62772E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8ADCC-4F36-CF0A-CC09-2E1D0B776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932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54FDCF-B42D-047C-8D1F-F4D5B8405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815FC8-635D-4125-4AAA-B70EEE358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95B8D-7AB5-9BB2-4371-D50166B3F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A5DC4-A0B9-EBD3-0E18-2FAE20854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BC9E0-40B4-8ABF-6F9E-A49241BDA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3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0BE66-E1E4-9EAF-05F3-25BE7EE43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D34D2-B5AF-094B-5FB8-FFBAF1F56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CD0-67C0-40BF-DF48-268070731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081A7-9CD7-C0AE-1C5C-80A934C86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D6366-B08C-9868-13BE-446249FBB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30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752C6-2F19-84B9-B918-B3059D035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AE5E3-4C75-70E6-3C81-2D3F8EE1C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2C170-C672-B3F8-A824-477328F9C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837F0-B1E0-F3D2-39CA-7BC474EF0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7026F-9629-E541-5588-F4D7522D7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24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C1843-D57C-ADBC-DDBC-364D346BC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29FFD-E243-B26F-D429-C85A299DD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CDD12F-AEFB-3CD5-2055-410458774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18AFC2-329E-68E3-FDEC-F28A28290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78C7E-0644-2DB5-3B2E-CDA41375A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340D8-AC91-E960-D472-C671CA9C1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290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14ED1-A543-CE21-68AF-EB3A0B326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EC270-8184-6EB7-8EF3-AF7725B20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5B3676-CAC6-BD3A-DDD3-F89BBF591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782D35-6EC7-C3F4-B02A-94106CFD0B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FA09A3-4028-A5A6-C4BD-A663BF32A7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071A81-E7FF-9D06-F7B8-A6685DA29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64C05C-EF8A-2B76-F715-B43436A1A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B26C02-8320-EA92-0ED3-D1A007EEF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40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BE6DC-30A6-1224-9C84-69D43D95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4E9F5D-6F1D-E521-0C46-1DA0DC3A5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52690C-B3DE-65BB-83EA-37251874D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AB66BA-F991-DFFB-9FBF-198C1405E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05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BBBB81-9C98-3F1F-DC0B-0B8295DE6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05010F-642D-EB65-3538-CD5415047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673E54-B28C-869F-96DC-61E80153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15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9B4F-95F6-9699-94B2-FA1CBE234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C6DD9-892F-3FA4-19B4-113D3930F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AC7CC-589E-3BB0-72BD-67D6B3C52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64675B-FE41-94EB-6664-D86EF5737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40CA92-FF75-8446-3478-B7FDE25A9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95E11-7EAA-4BA8-B3D2-B88DA1607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19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69D92-5FDD-0172-A3F9-8689BB42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682AF4-4711-9932-B823-08239999CF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F0A34A-7670-745B-F2E5-A873DB067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BEB26D-A641-2444-5DF9-C06CE4C4E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FA8785-D8E5-1732-B5BB-132F4D94A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22DB91-591D-88CE-EEF7-5DED89DFE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82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30421E-8D50-FF00-4F51-C49E732BA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2A0BB-2C79-CF31-5956-B2FC1C147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98E26-F983-DE70-7EB7-9EF0A4E31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FA77DE-0BE0-BE48-A04A-C82BA75E24D1}" type="datetimeFigureOut">
              <a:rPr lang="en-US" smtClean="0"/>
              <a:t>4/1/24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3768-918B-9BD0-9552-520CC4F59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479DB-891B-91AB-96A0-731A7B048D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644B2C-1EC8-3941-B961-DD8B8412A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295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customXml" Target="../ink/ink2.xml"/><Relationship Id="rId7" Type="http://schemas.openxmlformats.org/officeDocument/2006/relationships/customXml" Target="../ink/ink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customXml" Target="../ink/ink3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52FD-E272-EFED-53DF-AC6DFCB63B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﻿Adversarial Counterfactual Visual Explanations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A5C4A-FE01-77E9-E52D-87301210B3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CVPR’23</a:t>
            </a:r>
          </a:p>
        </p:txBody>
      </p:sp>
    </p:spTree>
    <p:extLst>
      <p:ext uri="{BB962C8B-B14F-4D97-AF65-F5344CB8AC3E}">
        <p14:creationId xmlns:p14="http://schemas.microsoft.com/office/powerpoint/2010/main" val="441957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﻿Bringing pre-explanations closer to input images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FC2AF-B575-423D-7B66-96E9B113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4772"/>
            <a:ext cx="10515600" cy="501219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Postprocessing phase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﻿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reconstruction will somehow preserve the overall structure of the image.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﻿A post-processing phase could help keep irrelevant parts of the image untouched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﻿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Example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The reconstruction may change the hairstyle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while targeting the smile attribute. Since hairstyle is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presumably uncorrelated with the smile feature, the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post-process should neutralize those unnecessary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alterations</a:t>
            </a:r>
          </a:p>
        </p:txBody>
      </p:sp>
      <p:pic>
        <p:nvPicPr>
          <p:cNvPr id="7" name="Picture 6" descr="A collage of a person&#10;&#10;Description automatically generated">
            <a:extLst>
              <a:ext uri="{FF2B5EF4-FFF2-40B4-BE49-F238E27FC236}">
                <a16:creationId xmlns:a16="http://schemas.microsoft.com/office/drawing/2014/main" id="{269172AC-9BDE-3E69-D388-B26611DCE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7102" y="3326946"/>
            <a:ext cx="2409469" cy="299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375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﻿Bringing pre-explanations closer to input images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FC2AF-B575-423D-7B66-96E9B113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4772"/>
            <a:ext cx="10515600" cy="501219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Postprocessing phase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﻿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Create a mask 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Threshold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Dilate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(reconstructed image – input image))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Merge the CFE’s ROI with the ROI of the mask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Merge the input with the uncorrelated part of the mask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46" name="Picture 2" descr="The dilation of an object by a structuring element | Download Scientific  Diagram">
            <a:extLst>
              <a:ext uri="{FF2B5EF4-FFF2-40B4-BE49-F238E27FC236}">
                <a16:creationId xmlns:a16="http://schemas.microsoft.com/office/drawing/2014/main" id="{32FFF3D9-7A8B-4338-CADA-2BB2A63BD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2382" y="4648198"/>
            <a:ext cx="2552826" cy="1172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09DDF6-97BA-2942-B87C-E1FF440BFCAE}"/>
              </a:ext>
            </a:extLst>
          </p:cNvPr>
          <p:cNvSpPr txBox="1"/>
          <p:nvPr/>
        </p:nvSpPr>
        <p:spPr>
          <a:xfrm>
            <a:off x="8703623" y="4106796"/>
            <a:ext cx="31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Dilation: expanding the region</a:t>
            </a:r>
          </a:p>
        </p:txBody>
      </p:sp>
    </p:spTree>
    <p:extLst>
      <p:ext uri="{BB962C8B-B14F-4D97-AF65-F5344CB8AC3E}">
        <p14:creationId xmlns:p14="http://schemas.microsoft.com/office/powerpoint/2010/main" val="4214579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Complete Method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Content Placeholder 4" descr="A diagram of a person's face&#10;&#10;Description automatically generated">
            <a:extLst>
              <a:ext uri="{FF2B5EF4-FFF2-40B4-BE49-F238E27FC236}">
                <a16:creationId xmlns:a16="http://schemas.microsoft.com/office/drawing/2014/main" id="{031C7203-9989-FC24-20B2-577FF8624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71" y="1303384"/>
            <a:ext cx="11005457" cy="518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584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Evaluation Metrics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02A772-694E-1F42-43A7-44DF2BBEA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4772"/>
            <a:ext cx="10515600" cy="5012191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Flip Rate: ﻿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Is the CE classified as the targeted label.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﻿</a:t>
            </a:r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Mean number of attributes changed (MNAC):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Measures the smallest number of traits changed between the input-explanation pair (﻿Sparsity)</a:t>
            </a:r>
          </a:p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Face Verification Accuracy (FVA):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Does the CFE change the person?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﻿</a:t>
            </a:r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Face Similarity (FS): ﻿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cosine distance between the encoding of image-counterfactual pairs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﻿</a:t>
            </a:r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COUT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measures the transition probabilities between the input and the counterfactual</a:t>
            </a:r>
          </a:p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﻿measures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Realism of counterfactual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images</a:t>
            </a:r>
          </a:p>
          <a:p>
            <a:r>
              <a:rPr lang="en-US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sFID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contains multiple iterations of FID to remove any bias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47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310B3BDF-411B-00B8-0B6B-A8BA6DF9A5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4598" y="2168951"/>
            <a:ext cx="11242803" cy="2520098"/>
          </a:xfrm>
        </p:spPr>
      </p:pic>
    </p:spTree>
    <p:extLst>
      <p:ext uri="{BB962C8B-B14F-4D97-AF65-F5344CB8AC3E}">
        <p14:creationId xmlns:p14="http://schemas.microsoft.com/office/powerpoint/2010/main" val="1992546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Content Placeholder 6" descr="A screenshot of a report&#10;&#10;Description automatically generated">
            <a:extLst>
              <a:ext uri="{FF2B5EF4-FFF2-40B4-BE49-F238E27FC236}">
                <a16:creationId xmlns:a16="http://schemas.microsoft.com/office/drawing/2014/main" id="{596A6074-FEC1-3B72-A58E-5B5B47632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0024" y="1004301"/>
            <a:ext cx="9251952" cy="5727833"/>
          </a:xfrm>
        </p:spPr>
      </p:pic>
    </p:spTree>
    <p:extLst>
      <p:ext uri="{BB962C8B-B14F-4D97-AF65-F5344CB8AC3E}">
        <p14:creationId xmlns:p14="http://schemas.microsoft.com/office/powerpoint/2010/main" val="1270721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 descr="A collage of images of people&#10;&#10;Description automatically generated">
            <a:extLst>
              <a:ext uri="{FF2B5EF4-FFF2-40B4-BE49-F238E27FC236}">
                <a16:creationId xmlns:a16="http://schemas.microsoft.com/office/drawing/2014/main" id="{CA377BD1-2BD8-9C94-32EE-A9714EFB7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610" y="1250625"/>
            <a:ext cx="11520779" cy="4356750"/>
          </a:xfrm>
        </p:spPr>
      </p:pic>
    </p:spTree>
    <p:extLst>
      <p:ext uri="{BB962C8B-B14F-4D97-AF65-F5344CB8AC3E}">
        <p14:creationId xmlns:p14="http://schemas.microsoft.com/office/powerpoint/2010/main" val="1107123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Content Placeholder 6" descr="A collage of a person's face&#10;&#10;Description automatically generated">
            <a:extLst>
              <a:ext uri="{FF2B5EF4-FFF2-40B4-BE49-F238E27FC236}">
                <a16:creationId xmlns:a16="http://schemas.microsoft.com/office/drawing/2014/main" id="{FD64BC05-C215-7526-8338-3E6E33E5EE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5457" y="480396"/>
            <a:ext cx="5421086" cy="6012478"/>
          </a:xfrm>
        </p:spPr>
      </p:pic>
    </p:spTree>
    <p:extLst>
      <p:ext uri="{BB962C8B-B14F-4D97-AF65-F5344CB8AC3E}">
        <p14:creationId xmlns:p14="http://schemas.microsoft.com/office/powerpoint/2010/main" val="4173101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Content Placeholder 5" descr="A collage of different faces&#10;&#10;Description automatically generated">
            <a:extLst>
              <a:ext uri="{FF2B5EF4-FFF2-40B4-BE49-F238E27FC236}">
                <a16:creationId xmlns:a16="http://schemas.microsoft.com/office/drawing/2014/main" id="{9FAD5CA1-98E3-7BEA-8F6B-DAC3E1A84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169" y="1253331"/>
            <a:ext cx="7593662" cy="435133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DD5CBED-D903-7470-2207-188D0FBA0CF8}"/>
                  </a:ext>
                </a:extLst>
              </p14:cNvPr>
              <p14:cNvContentPartPr/>
              <p14:nvPr/>
            </p14:nvContentPartPr>
            <p14:xfrm>
              <a:off x="4416954" y="5507526"/>
              <a:ext cx="226800" cy="3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DD5CBED-D903-7470-2207-188D0FBA0CF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08314" y="5498526"/>
                <a:ext cx="24444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9848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 descr="A collage of different people&#10;&#10;Description automatically generated">
            <a:extLst>
              <a:ext uri="{FF2B5EF4-FFF2-40B4-BE49-F238E27FC236}">
                <a16:creationId xmlns:a16="http://schemas.microsoft.com/office/drawing/2014/main" id="{6492FD64-F1DE-7ADD-7369-02E283567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54154"/>
            <a:ext cx="7772400" cy="434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462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Adversarial Attack vs Counterfactual Explanations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FC2AF-B575-423D-7B66-96E9B113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4257"/>
            <a:ext cx="10515600" cy="4772706"/>
          </a:xfrm>
        </p:spPr>
        <p:txBody>
          <a:bodyPr>
            <a:normAutofit fontScale="925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Adversarial attack and CFEs both aim to flip the class by tweaking the model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Adversarial attacks are used to identify the limitation of a model whereas CFEs are used to explain why a model made a particular prediction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Real data + perturbation = adversarial sample </a:t>
            </a:r>
          </a:p>
          <a:p>
            <a:pPr lvl="1"/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Perturbation is mostly </a:t>
            </a:r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noise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 actionable 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 understandable 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image data </a:t>
            </a:r>
          </a:p>
        </p:txBody>
      </p:sp>
      <p:pic>
        <p:nvPicPr>
          <p:cNvPr id="16386" name="Picture 2" descr="An illustration of a common adversarial attack on image classification... |  Download Scientific Diagram">
            <a:extLst>
              <a:ext uri="{FF2B5EF4-FFF2-40B4-BE49-F238E27FC236}">
                <a16:creationId xmlns:a16="http://schemas.microsoft.com/office/drawing/2014/main" id="{81620DD6-8AC2-CEB9-FFAB-AE2697832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344" y="1828800"/>
            <a:ext cx="47371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A543B97B-C3FE-37D9-F485-ECDDB7100D81}"/>
              </a:ext>
            </a:extLst>
          </p:cNvPr>
          <p:cNvSpPr/>
          <p:nvPr/>
        </p:nvSpPr>
        <p:spPr>
          <a:xfrm>
            <a:off x="8305800" y="2024743"/>
            <a:ext cx="2068286" cy="1607952"/>
          </a:xfrm>
          <a:custGeom>
            <a:avLst/>
            <a:gdLst>
              <a:gd name="connsiteX0" fmla="*/ 0 w 2068286"/>
              <a:gd name="connsiteY0" fmla="*/ 0 h 1607952"/>
              <a:gd name="connsiteX1" fmla="*/ 152400 w 2068286"/>
              <a:gd name="connsiteY1" fmla="*/ 326571 h 1607952"/>
              <a:gd name="connsiteX2" fmla="*/ 413657 w 2068286"/>
              <a:gd name="connsiteY2" fmla="*/ 457200 h 1607952"/>
              <a:gd name="connsiteX3" fmla="*/ 881743 w 2068286"/>
              <a:gd name="connsiteY3" fmla="*/ 522514 h 1607952"/>
              <a:gd name="connsiteX4" fmla="*/ 1404257 w 2068286"/>
              <a:gd name="connsiteY4" fmla="*/ 609600 h 1607952"/>
              <a:gd name="connsiteX5" fmla="*/ 1611086 w 2068286"/>
              <a:gd name="connsiteY5" fmla="*/ 859971 h 1607952"/>
              <a:gd name="connsiteX6" fmla="*/ 1807029 w 2068286"/>
              <a:gd name="connsiteY6" fmla="*/ 1273628 h 1607952"/>
              <a:gd name="connsiteX7" fmla="*/ 1959429 w 2068286"/>
              <a:gd name="connsiteY7" fmla="*/ 1524000 h 1607952"/>
              <a:gd name="connsiteX8" fmla="*/ 2068286 w 2068286"/>
              <a:gd name="connsiteY8" fmla="*/ 1600200 h 1607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8286" h="1607952">
                <a:moveTo>
                  <a:pt x="0" y="0"/>
                </a:moveTo>
                <a:cubicBezTo>
                  <a:pt x="41728" y="125185"/>
                  <a:pt x="83457" y="250371"/>
                  <a:pt x="152400" y="326571"/>
                </a:cubicBezTo>
                <a:cubicBezTo>
                  <a:pt x="221343" y="402771"/>
                  <a:pt x="292100" y="424543"/>
                  <a:pt x="413657" y="457200"/>
                </a:cubicBezTo>
                <a:cubicBezTo>
                  <a:pt x="535214" y="489857"/>
                  <a:pt x="716643" y="497114"/>
                  <a:pt x="881743" y="522514"/>
                </a:cubicBezTo>
                <a:cubicBezTo>
                  <a:pt x="1046843" y="547914"/>
                  <a:pt x="1282700" y="553357"/>
                  <a:pt x="1404257" y="609600"/>
                </a:cubicBezTo>
                <a:cubicBezTo>
                  <a:pt x="1525814" y="665843"/>
                  <a:pt x="1543957" y="749300"/>
                  <a:pt x="1611086" y="859971"/>
                </a:cubicBezTo>
                <a:cubicBezTo>
                  <a:pt x="1678215" y="970642"/>
                  <a:pt x="1748972" y="1162957"/>
                  <a:pt x="1807029" y="1273628"/>
                </a:cubicBezTo>
                <a:cubicBezTo>
                  <a:pt x="1865086" y="1384299"/>
                  <a:pt x="1915886" y="1469571"/>
                  <a:pt x="1959429" y="1524000"/>
                </a:cubicBezTo>
                <a:cubicBezTo>
                  <a:pt x="2002972" y="1578429"/>
                  <a:pt x="1868715" y="1627414"/>
                  <a:pt x="2068286" y="1600200"/>
                </a:cubicBezTo>
              </a:path>
            </a:pathLst>
          </a:custGeom>
          <a:noFill/>
          <a:ln w="285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E0EEDAF-EA6A-AB8F-236B-A53ED865FE49}"/>
              </a:ext>
            </a:extLst>
          </p:cNvPr>
          <p:cNvSpPr/>
          <p:nvPr/>
        </p:nvSpPr>
        <p:spPr>
          <a:xfrm>
            <a:off x="7964080" y="2481296"/>
            <a:ext cx="130628" cy="1236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AE2C599-A79A-C659-029E-BC298D0B10C0}"/>
              </a:ext>
            </a:extLst>
          </p:cNvPr>
          <p:cNvSpPr/>
          <p:nvPr/>
        </p:nvSpPr>
        <p:spPr>
          <a:xfrm>
            <a:off x="7964080" y="2983526"/>
            <a:ext cx="130628" cy="1236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5C4752B-8BD8-24E2-C56D-D801DD77C1FF}"/>
              </a:ext>
            </a:extLst>
          </p:cNvPr>
          <p:cNvSpPr/>
          <p:nvPr/>
        </p:nvSpPr>
        <p:spPr>
          <a:xfrm>
            <a:off x="8569569" y="2697595"/>
            <a:ext cx="130628" cy="1236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EE0079B-1CD1-D1B6-E9C3-D744736270D0}"/>
              </a:ext>
            </a:extLst>
          </p:cNvPr>
          <p:cNvSpPr/>
          <p:nvPr/>
        </p:nvSpPr>
        <p:spPr>
          <a:xfrm>
            <a:off x="9161508" y="2929439"/>
            <a:ext cx="130628" cy="1236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2F0E96D-C7B0-EFCA-B001-1C35B90C81AB}"/>
              </a:ext>
            </a:extLst>
          </p:cNvPr>
          <p:cNvSpPr/>
          <p:nvPr/>
        </p:nvSpPr>
        <p:spPr>
          <a:xfrm>
            <a:off x="8573680" y="3090896"/>
            <a:ext cx="130628" cy="1236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43B9569-F2A3-AF12-8CA3-7777E33579D8}"/>
              </a:ext>
            </a:extLst>
          </p:cNvPr>
          <p:cNvSpPr/>
          <p:nvPr/>
        </p:nvSpPr>
        <p:spPr>
          <a:xfrm>
            <a:off x="8700312" y="3447292"/>
            <a:ext cx="130628" cy="1236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0E299C8-7FC4-C0B1-4F0B-22DC5901F3BB}"/>
              </a:ext>
            </a:extLst>
          </p:cNvPr>
          <p:cNvSpPr/>
          <p:nvPr/>
        </p:nvSpPr>
        <p:spPr>
          <a:xfrm>
            <a:off x="9274629" y="3581400"/>
            <a:ext cx="130628" cy="1236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93DDCBC-9882-9C48-B220-DDCB15774136}"/>
              </a:ext>
            </a:extLst>
          </p:cNvPr>
          <p:cNvSpPr/>
          <p:nvPr/>
        </p:nvSpPr>
        <p:spPr>
          <a:xfrm>
            <a:off x="9565917" y="3214515"/>
            <a:ext cx="130628" cy="1236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2E35B5-7D2E-046C-A330-32956A9A2EAF}"/>
              </a:ext>
            </a:extLst>
          </p:cNvPr>
          <p:cNvSpPr/>
          <p:nvPr/>
        </p:nvSpPr>
        <p:spPr>
          <a:xfrm>
            <a:off x="9965986" y="3003102"/>
            <a:ext cx="130628" cy="12361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52E47F-4CE6-0F14-B3D5-D1531A084670}"/>
              </a:ext>
            </a:extLst>
          </p:cNvPr>
          <p:cNvSpPr/>
          <p:nvPr/>
        </p:nvSpPr>
        <p:spPr>
          <a:xfrm>
            <a:off x="8700197" y="1873561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82E994-A09A-BE23-FA93-2FF49ACCFDB1}"/>
              </a:ext>
            </a:extLst>
          </p:cNvPr>
          <p:cNvSpPr/>
          <p:nvPr/>
        </p:nvSpPr>
        <p:spPr>
          <a:xfrm>
            <a:off x="9429027" y="2024743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EF77B05-2211-E262-677A-B4C3C65FD675}"/>
              </a:ext>
            </a:extLst>
          </p:cNvPr>
          <p:cNvSpPr/>
          <p:nvPr/>
        </p:nvSpPr>
        <p:spPr>
          <a:xfrm>
            <a:off x="9036925" y="2103601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DE5B1D-9CCE-A71C-0BA4-56BC2D71203A}"/>
              </a:ext>
            </a:extLst>
          </p:cNvPr>
          <p:cNvSpPr/>
          <p:nvPr/>
        </p:nvSpPr>
        <p:spPr>
          <a:xfrm>
            <a:off x="10186896" y="2182459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C7CC69-1F1C-FEA6-9258-8088C8D8B724}"/>
              </a:ext>
            </a:extLst>
          </p:cNvPr>
          <p:cNvSpPr/>
          <p:nvPr/>
        </p:nvSpPr>
        <p:spPr>
          <a:xfrm>
            <a:off x="10101180" y="2618737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714AC5-F098-F1FF-EF09-32EFA98B17D5}"/>
              </a:ext>
            </a:extLst>
          </p:cNvPr>
          <p:cNvSpPr/>
          <p:nvPr/>
        </p:nvSpPr>
        <p:spPr>
          <a:xfrm>
            <a:off x="9769128" y="2318619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F74A9EE-8887-02E0-13E8-2E49EE999F5B}"/>
              </a:ext>
            </a:extLst>
          </p:cNvPr>
          <p:cNvSpPr/>
          <p:nvPr/>
        </p:nvSpPr>
        <p:spPr>
          <a:xfrm>
            <a:off x="10267474" y="3043201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59F797B-536F-AF34-E7FF-CFAF2708044C}"/>
              </a:ext>
            </a:extLst>
          </p:cNvPr>
          <p:cNvSpPr/>
          <p:nvPr/>
        </p:nvSpPr>
        <p:spPr>
          <a:xfrm>
            <a:off x="10420806" y="2481296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3CA8AC-F43F-C477-0AAA-BCC4BFADF089}"/>
              </a:ext>
            </a:extLst>
          </p:cNvPr>
          <p:cNvSpPr/>
          <p:nvPr/>
        </p:nvSpPr>
        <p:spPr>
          <a:xfrm>
            <a:off x="10585178" y="2850581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CBC634-CE99-6D07-2A95-6D13DCC2D532}"/>
              </a:ext>
            </a:extLst>
          </p:cNvPr>
          <p:cNvSpPr/>
          <p:nvPr/>
        </p:nvSpPr>
        <p:spPr>
          <a:xfrm>
            <a:off x="10628036" y="3236895"/>
            <a:ext cx="85716" cy="7885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187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Diffusion model as an image generator</a:t>
            </a:r>
          </a:p>
        </p:txBody>
      </p:sp>
      <p:pic>
        <p:nvPicPr>
          <p:cNvPr id="5" name="Picture 2" descr="How diffusion models work: the math from scratch | AI Summer">
            <a:extLst>
              <a:ext uri="{FF2B5EF4-FFF2-40B4-BE49-F238E27FC236}">
                <a16:creationId xmlns:a16="http://schemas.microsoft.com/office/drawing/2014/main" id="{52E992F3-D496-7966-970E-5693B1B37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28" b="38208"/>
          <a:stretch/>
        </p:blipFill>
        <p:spPr bwMode="auto">
          <a:xfrm>
            <a:off x="0" y="1447800"/>
            <a:ext cx="12192000" cy="158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6BDA09-73CE-4D3C-52B5-ECA58E09AEE7}"/>
              </a:ext>
            </a:extLst>
          </p:cNvPr>
          <p:cNvSpPr txBox="1"/>
          <p:nvPr/>
        </p:nvSpPr>
        <p:spPr>
          <a:xfrm>
            <a:off x="957944" y="1209096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AEEED9-4570-55F7-3917-902F33DAACDC}"/>
              </a:ext>
            </a:extLst>
          </p:cNvPr>
          <p:cNvSpPr txBox="1"/>
          <p:nvPr/>
        </p:nvSpPr>
        <p:spPr>
          <a:xfrm>
            <a:off x="2362201" y="1209096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1AE7DB-CF3F-DB59-2EFD-CF0DCEB2470B}"/>
              </a:ext>
            </a:extLst>
          </p:cNvPr>
          <p:cNvSpPr txBox="1"/>
          <p:nvPr/>
        </p:nvSpPr>
        <p:spPr>
          <a:xfrm>
            <a:off x="3766458" y="1209096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E5C7AE-5B44-35C9-266F-C4ECE41B34BC}"/>
              </a:ext>
            </a:extLst>
          </p:cNvPr>
          <p:cNvSpPr txBox="1"/>
          <p:nvPr/>
        </p:nvSpPr>
        <p:spPr>
          <a:xfrm>
            <a:off x="10637418" y="118693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8C5942-49EE-4904-D761-303F4D726A2D}"/>
              </a:ext>
            </a:extLst>
          </p:cNvPr>
          <p:cNvSpPr txBox="1"/>
          <p:nvPr/>
        </p:nvSpPr>
        <p:spPr>
          <a:xfrm>
            <a:off x="5146868" y="1219592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819030-0469-960F-A53F-1883055A473A}"/>
              </a:ext>
            </a:extLst>
          </p:cNvPr>
          <p:cNvSpPr txBox="1"/>
          <p:nvPr/>
        </p:nvSpPr>
        <p:spPr>
          <a:xfrm>
            <a:off x="6551125" y="1219592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CC73BF-C39F-F138-6ADA-A4B7F8479B1C}"/>
              </a:ext>
            </a:extLst>
          </p:cNvPr>
          <p:cNvSpPr txBox="1"/>
          <p:nvPr/>
        </p:nvSpPr>
        <p:spPr>
          <a:xfrm>
            <a:off x="7955382" y="1219592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5B9365-2404-6903-FF43-0C1F61E2DEC8}"/>
              </a:ext>
            </a:extLst>
          </p:cNvPr>
          <p:cNvSpPr txBox="1"/>
          <p:nvPr/>
        </p:nvSpPr>
        <p:spPr>
          <a:xfrm>
            <a:off x="9257008" y="1219592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……..</a:t>
            </a:r>
          </a:p>
        </p:txBody>
      </p:sp>
      <p:sp>
        <p:nvSpPr>
          <p:cNvPr id="15" name="Trapezoid 14">
            <a:extLst>
              <a:ext uri="{FF2B5EF4-FFF2-40B4-BE49-F238E27FC236}">
                <a16:creationId xmlns:a16="http://schemas.microsoft.com/office/drawing/2014/main" id="{36530AC0-2FCD-C8A4-31BE-F879A1F35D87}"/>
              </a:ext>
            </a:extLst>
          </p:cNvPr>
          <p:cNvSpPr/>
          <p:nvPr/>
        </p:nvSpPr>
        <p:spPr>
          <a:xfrm rot="5400000">
            <a:off x="3499136" y="3703614"/>
            <a:ext cx="1131280" cy="805707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rapezoid 15">
            <a:extLst>
              <a:ext uri="{FF2B5EF4-FFF2-40B4-BE49-F238E27FC236}">
                <a16:creationId xmlns:a16="http://schemas.microsoft.com/office/drawing/2014/main" id="{4BA89CC0-0DCE-AF58-F127-4243783E80F0}"/>
              </a:ext>
            </a:extLst>
          </p:cNvPr>
          <p:cNvSpPr/>
          <p:nvPr/>
        </p:nvSpPr>
        <p:spPr>
          <a:xfrm rot="16200000">
            <a:off x="4595680" y="3679017"/>
            <a:ext cx="1131281" cy="885895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 descr="How diffusion models work: the math from scratch | AI Summer">
            <a:extLst>
              <a:ext uri="{FF2B5EF4-FFF2-40B4-BE49-F238E27FC236}">
                <a16:creationId xmlns:a16="http://schemas.microsoft.com/office/drawing/2014/main" id="{2987BB08-CBF9-083B-79EE-E9A8C6B3C8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81" t="33434" r="50001" b="39654"/>
          <a:stretch/>
        </p:blipFill>
        <p:spPr bwMode="auto">
          <a:xfrm>
            <a:off x="2181966" y="3556324"/>
            <a:ext cx="1066802" cy="1077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ow diffusion models work: the math from scratch | AI Summer">
            <a:extLst>
              <a:ext uri="{FF2B5EF4-FFF2-40B4-BE49-F238E27FC236}">
                <a16:creationId xmlns:a16="http://schemas.microsoft.com/office/drawing/2014/main" id="{BFEE9BD2-90D4-0851-6476-FE14403676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34" t="32829" r="3270" b="38208"/>
          <a:stretch/>
        </p:blipFill>
        <p:spPr bwMode="auto">
          <a:xfrm>
            <a:off x="6141143" y="3118311"/>
            <a:ext cx="1006620" cy="1077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ow diffusion models work: the math from scratch | AI Summer">
            <a:extLst>
              <a:ext uri="{FF2B5EF4-FFF2-40B4-BE49-F238E27FC236}">
                <a16:creationId xmlns:a16="http://schemas.microsoft.com/office/drawing/2014/main" id="{F68496B3-C74F-A20E-B626-B9759FF508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34" t="32829" r="3270" b="38208"/>
          <a:stretch/>
        </p:blipFill>
        <p:spPr bwMode="auto">
          <a:xfrm>
            <a:off x="6141143" y="4276749"/>
            <a:ext cx="1006620" cy="1077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468A7D-94AD-1ADD-CE86-1338B238C398}"/>
              </a:ext>
            </a:extLst>
          </p:cNvPr>
          <p:cNvSpPr txBox="1"/>
          <p:nvPr/>
        </p:nvSpPr>
        <p:spPr>
          <a:xfrm>
            <a:off x="2357395" y="5279572"/>
            <a:ext cx="1381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 on a hat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B05ECFA1-E6B7-29B4-CD2C-4000F12F1121}"/>
                  </a:ext>
                </a:extLst>
              </p14:cNvPr>
              <p14:cNvContentPartPr/>
              <p14:nvPr/>
            </p14:nvContentPartPr>
            <p14:xfrm>
              <a:off x="2745558" y="4618440"/>
              <a:ext cx="804240" cy="61776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B05ECFA1-E6B7-29B4-CD2C-4000F12F112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36918" y="4609800"/>
                <a:ext cx="821880" cy="635400"/>
              </a:xfrm>
              <a:prstGeom prst="rect">
                <a:avLst/>
              </a:prstGeom>
            </p:spPr>
          </p:pic>
        </mc:Fallback>
      </mc:AlternateContent>
      <p:grpSp>
        <p:nvGrpSpPr>
          <p:cNvPr id="32" name="Group 31">
            <a:extLst>
              <a:ext uri="{FF2B5EF4-FFF2-40B4-BE49-F238E27FC236}">
                <a16:creationId xmlns:a16="http://schemas.microsoft.com/office/drawing/2014/main" id="{720BC9F5-F471-6D1A-1C3D-F387EC0B7406}"/>
              </a:ext>
            </a:extLst>
          </p:cNvPr>
          <p:cNvGrpSpPr/>
          <p:nvPr/>
        </p:nvGrpSpPr>
        <p:grpSpPr>
          <a:xfrm>
            <a:off x="3401838" y="4578840"/>
            <a:ext cx="167760" cy="192960"/>
            <a:chOff x="3401838" y="4578840"/>
            <a:chExt cx="167760" cy="1929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DAD2C247-BC77-6180-9644-1C14A9F95DC2}"/>
                    </a:ext>
                  </a:extLst>
                </p14:cNvPr>
                <p14:cNvContentPartPr/>
                <p14:nvPr/>
              </p14:nvContentPartPr>
              <p14:xfrm>
                <a:off x="3401838" y="4578840"/>
                <a:ext cx="167760" cy="30960"/>
              </p14:xfrm>
            </p:contentPart>
          </mc:Choice>
          <mc:Fallback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DAD2C247-BC77-6180-9644-1C14A9F95DC2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392838" y="4569840"/>
                  <a:ext cx="18540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8A0AD59C-6272-0D59-F8F7-314410C64B0D}"/>
                    </a:ext>
                  </a:extLst>
                </p14:cNvPr>
                <p14:cNvContentPartPr/>
                <p14:nvPr/>
              </p14:nvContentPartPr>
              <p14:xfrm>
                <a:off x="3498318" y="4633920"/>
                <a:ext cx="49320" cy="137880"/>
              </p14:xfrm>
            </p:contentPart>
          </mc:Choice>
          <mc:Fallback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8A0AD59C-6272-0D59-F8F7-314410C64B0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489318" y="4624920"/>
                  <a:ext cx="66960" cy="1555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9A04FE2-C191-BC4D-24E3-6512B3448877}"/>
              </a:ext>
            </a:extLst>
          </p:cNvPr>
          <p:cNvSpPr txBox="1"/>
          <p:nvPr/>
        </p:nvSpPr>
        <p:spPr>
          <a:xfrm>
            <a:off x="3030080" y="4806186"/>
            <a:ext cx="9364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embedding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BEEE4E6-737A-F7EB-91DA-E71E703FB68A}"/>
              </a:ext>
            </a:extLst>
          </p:cNvPr>
          <p:cNvSpPr txBox="1"/>
          <p:nvPr/>
        </p:nvSpPr>
        <p:spPr>
          <a:xfrm>
            <a:off x="7315200" y="3265714"/>
            <a:ext cx="1135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With embedding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296A23-AA36-2B44-EE31-3F174CC17E81}"/>
              </a:ext>
            </a:extLst>
          </p:cNvPr>
          <p:cNvSpPr txBox="1"/>
          <p:nvPr/>
        </p:nvSpPr>
        <p:spPr>
          <a:xfrm>
            <a:off x="7224412" y="5172338"/>
            <a:ext cx="13276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Without embedding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BD66E45-8E70-CD9D-2F57-76C88F35404F}"/>
              </a:ext>
            </a:extLst>
          </p:cNvPr>
          <p:cNvSpPr txBox="1"/>
          <p:nvPr/>
        </p:nvSpPr>
        <p:spPr>
          <a:xfrm>
            <a:off x="8821276" y="3815084"/>
            <a:ext cx="3235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Amplify the difference and keep adding it to the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3803489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Adversarial Attack vs Counterfactual Explanations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FC2AF-B575-423D-7B66-96E9B113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4772"/>
            <a:ext cx="10515600" cy="5012191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Adversarial attack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CFE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Adversarial images and attacks with Keras and TensorFlow - PyImageSearch">
            <a:extLst>
              <a:ext uri="{FF2B5EF4-FFF2-40B4-BE49-F238E27FC236}">
                <a16:creationId xmlns:a16="http://schemas.microsoft.com/office/drawing/2014/main" id="{4D69874D-92A3-43A9-83DC-AD968791F3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" t="22762" r="1877" b="20095"/>
          <a:stretch/>
        </p:blipFill>
        <p:spPr bwMode="auto">
          <a:xfrm>
            <a:off x="3525610" y="1510286"/>
            <a:ext cx="5140779" cy="1982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collage of a person&#10;&#10;Description automatically generated">
            <a:extLst>
              <a:ext uri="{FF2B5EF4-FFF2-40B4-BE49-F238E27FC236}">
                <a16:creationId xmlns:a16="http://schemas.microsoft.com/office/drawing/2014/main" id="{22323E53-57D7-4DDE-F119-90E4D783E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0006" y="4096994"/>
            <a:ext cx="3731986" cy="25014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09197A-40DC-D87A-3B05-75B585707804}"/>
              </a:ext>
            </a:extLst>
          </p:cNvPr>
          <p:cNvSpPr txBox="1"/>
          <p:nvPr/>
        </p:nvSpPr>
        <p:spPr>
          <a:xfrm>
            <a:off x="4452257" y="3789218"/>
            <a:ext cx="7585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original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99AAB8-FB4B-D8A2-88B6-285E1D6DA7EB}"/>
              </a:ext>
            </a:extLst>
          </p:cNvPr>
          <p:cNvSpPr txBox="1"/>
          <p:nvPr/>
        </p:nvSpPr>
        <p:spPr>
          <a:xfrm>
            <a:off x="5844167" y="3789218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CFE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3BB14A-F213-3D0D-7C34-110954132417}"/>
              </a:ext>
            </a:extLst>
          </p:cNvPr>
          <p:cNvSpPr txBox="1"/>
          <p:nvPr/>
        </p:nvSpPr>
        <p:spPr>
          <a:xfrm>
            <a:off x="6642551" y="3629191"/>
            <a:ext cx="1417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CFE with post processing</a:t>
            </a:r>
          </a:p>
        </p:txBody>
      </p:sp>
    </p:spTree>
    <p:extLst>
      <p:ext uri="{BB962C8B-B14F-4D97-AF65-F5344CB8AC3E}">
        <p14:creationId xmlns:p14="http://schemas.microsoft.com/office/powerpoint/2010/main" val="3056522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Issues to 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FC2AF-B575-423D-7B66-96E9B113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4772"/>
            <a:ext cx="10515600" cy="5012191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If you want to make a model robust, you have to change the model. That means training the model with adversarial samples.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adversarial samples are unable to be used as CFEs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But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one trait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of adversarial attack is desired for CFE generation: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-- -- Adversarial samples are very close to the original sample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180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FC2AF-B575-423D-7B66-96E9B113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4772"/>
            <a:ext cx="10515600" cy="5012191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Come up with a method to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robustify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the model without retraining it, without changing it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Transform the adversarial attacks to CFEs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0477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FC2AF-B575-423D-7B66-96E9B113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4772"/>
            <a:ext cx="10515600" cy="501219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step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Filter technique</a:t>
            </a:r>
            <a:endParaRPr lang="en-US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Pre-explanation generation: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Original input is (x, y)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adversarial attack is x’ and target class is y’ (!=y)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Filtering mechanism is designed to enhance the robustness of the classifier by removing/reducing the impact of perturbations or noise in the input data.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Filter improve the classifier's ability to generalize to unseen or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adversarially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perturbed examples</a:t>
            </a:r>
          </a:p>
          <a:p>
            <a:endParaRPr lang="en-US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Bringing the pre-explications closer to the input images: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Post-processing technique. Applies changes to make the perturbed images as close to unperturbed images as possible</a:t>
            </a:r>
          </a:p>
        </p:txBody>
      </p:sp>
      <p:pic>
        <p:nvPicPr>
          <p:cNvPr id="5" name="Picture 4" descr="A close-up of a letter&#10;&#10;Description automatically generated">
            <a:extLst>
              <a:ext uri="{FF2B5EF4-FFF2-40B4-BE49-F238E27FC236}">
                <a16:creationId xmlns:a16="http://schemas.microsoft.com/office/drawing/2014/main" id="{B0160931-EA7E-C85E-A618-E959C07A6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6922" y="2077017"/>
            <a:ext cx="2374900" cy="444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F759D1-6330-B437-2296-AEFD2B43E966}"/>
              </a:ext>
            </a:extLst>
          </p:cNvPr>
          <p:cNvSpPr txBox="1"/>
          <p:nvPr/>
        </p:nvSpPr>
        <p:spPr>
          <a:xfrm>
            <a:off x="7106626" y="2110694"/>
            <a:ext cx="1088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minimize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8554B1-7A8A-694B-AAAE-4492706FC413}"/>
              </a:ext>
            </a:extLst>
          </p:cNvPr>
          <p:cNvSpPr txBox="1"/>
          <p:nvPr/>
        </p:nvSpPr>
        <p:spPr>
          <a:xfrm>
            <a:off x="1637881" y="3670867"/>
            <a:ext cx="2020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Adversarial attack 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274F9C15-2DB0-A17A-35BB-56DA7B8DD40F}"/>
              </a:ext>
            </a:extLst>
          </p:cNvPr>
          <p:cNvSpPr/>
          <p:nvPr/>
        </p:nvSpPr>
        <p:spPr>
          <a:xfrm>
            <a:off x="3753535" y="3489288"/>
            <a:ext cx="704708" cy="731380"/>
          </a:xfrm>
          <a:prstGeom prst="parallelogram">
            <a:avLst/>
          </a:prstGeom>
          <a:solidFill>
            <a:srgbClr val="0F7CAB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Filter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3D454A-AB3C-B069-774B-217FDD65142F}"/>
              </a:ext>
            </a:extLst>
          </p:cNvPr>
          <p:cNvSpPr txBox="1"/>
          <p:nvPr/>
        </p:nvSpPr>
        <p:spPr>
          <a:xfrm>
            <a:off x="4553216" y="3670312"/>
            <a:ext cx="423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Regular input   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sym typeface="Wingdings" pitchFamily="2" charset="2"/>
              </a:rPr>
              <a:t>     </a:t>
            </a:r>
            <a:r>
              <a:rPr lang="en-US" dirty="0">
                <a:solidFill>
                  <a:srgbClr val="0F7CAB"/>
                </a:solidFill>
                <a:sym typeface="Wingdings" pitchFamily="2" charset="2"/>
              </a:rPr>
              <a:t>Use it to create CFE</a:t>
            </a:r>
            <a:endParaRPr lang="en-US" dirty="0">
              <a:solidFill>
                <a:srgbClr val="0F7CA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91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Pre-explanation generation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FC2AF-B575-423D-7B66-96E9B113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4772"/>
            <a:ext cx="10515600" cy="5012191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Filter design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Use ﻿Denoising Diffusion Probabilistic Models (DDPM) to suppress the impact of perturbations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﻿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Removing high-frequency information: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common traits of adversarial attacks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high-frequency perturbations could change the classifier’s decision without being actionable or understandable by a human.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﻿Producing in-distribution images without distorting the input image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﻿This property seeks to maintain the image structures not involved in the decision-making process as similar as possible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5C98F4-F2E9-18AA-0233-0B6D2052BFFC}"/>
              </a:ext>
            </a:extLst>
          </p:cNvPr>
          <p:cNvSpPr txBox="1"/>
          <p:nvPr/>
        </p:nvSpPr>
        <p:spPr>
          <a:xfrm>
            <a:off x="5449412" y="5831132"/>
            <a:ext cx="1293175" cy="369332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Use DDPM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BB7673-F77D-452F-4364-E77662F10B17}"/>
              </a:ext>
            </a:extLst>
          </p:cNvPr>
          <p:cNvSpPr txBox="1"/>
          <p:nvPr/>
        </p:nvSpPr>
        <p:spPr>
          <a:xfrm>
            <a:off x="337902" y="2971800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Phase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A83B89-0B97-7267-DA24-B6C4CF5CEB36}"/>
              </a:ext>
            </a:extLst>
          </p:cNvPr>
          <p:cNvSpPr txBox="1"/>
          <p:nvPr/>
        </p:nvSpPr>
        <p:spPr>
          <a:xfrm>
            <a:off x="337901" y="4801306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Phase 2</a:t>
            </a:r>
          </a:p>
        </p:txBody>
      </p:sp>
      <p:pic>
        <p:nvPicPr>
          <p:cNvPr id="18434" name="Picture 2" descr="Attacking Frequency Information with Enhanced Adversarial Networks to  Generate Adversarial Samples | SpringerLink">
            <a:extLst>
              <a:ext uri="{FF2B5EF4-FFF2-40B4-BE49-F238E27FC236}">
                <a16:creationId xmlns:a16="http://schemas.microsoft.com/office/drawing/2014/main" id="{D07A26A1-87AB-FDFE-2AAE-F3D681D5ED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24" b="3883"/>
          <a:stretch/>
        </p:blipFill>
        <p:spPr bwMode="auto">
          <a:xfrm>
            <a:off x="7837714" y="3737987"/>
            <a:ext cx="3062165" cy="77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Attacking Frequency Information with Enhanced Adversarial Networks to  Generate Adversarial Samples | SpringerLink">
            <a:extLst>
              <a:ext uri="{FF2B5EF4-FFF2-40B4-BE49-F238E27FC236}">
                <a16:creationId xmlns:a16="http://schemas.microsoft.com/office/drawing/2014/main" id="{7AC23F8A-4CC3-42EB-8831-58DD47F0A6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1" b="95396"/>
          <a:stretch/>
        </p:blipFill>
        <p:spPr bwMode="auto">
          <a:xfrm>
            <a:off x="7837714" y="3593904"/>
            <a:ext cx="3062165" cy="12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669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DDPM</a:t>
            </a:r>
          </a:p>
        </p:txBody>
      </p:sp>
      <p:pic>
        <p:nvPicPr>
          <p:cNvPr id="3074" name="Picture 2" descr="How diffusion models work: the math from scratch | AI Summer">
            <a:extLst>
              <a:ext uri="{FF2B5EF4-FFF2-40B4-BE49-F238E27FC236}">
                <a16:creationId xmlns:a16="http://schemas.microsoft.com/office/drawing/2014/main" id="{F8F6F875-40D3-B1D4-124B-8606B1EA23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28" b="38208"/>
          <a:stretch/>
        </p:blipFill>
        <p:spPr bwMode="auto">
          <a:xfrm>
            <a:off x="0" y="1578428"/>
            <a:ext cx="12192000" cy="158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077C80-5E6D-C7D4-14C9-3A02DDF2BC46}"/>
              </a:ext>
            </a:extLst>
          </p:cNvPr>
          <p:cNvSpPr txBox="1"/>
          <p:nvPr/>
        </p:nvSpPr>
        <p:spPr>
          <a:xfrm>
            <a:off x="957944" y="1209096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0D783-1F1E-3BC3-FCED-F80EB9E555B6}"/>
              </a:ext>
            </a:extLst>
          </p:cNvPr>
          <p:cNvSpPr txBox="1"/>
          <p:nvPr/>
        </p:nvSpPr>
        <p:spPr>
          <a:xfrm>
            <a:off x="2362201" y="1209096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E3968C-637F-3E16-4925-2A7F9F5B046A}"/>
              </a:ext>
            </a:extLst>
          </p:cNvPr>
          <p:cNvSpPr txBox="1"/>
          <p:nvPr/>
        </p:nvSpPr>
        <p:spPr>
          <a:xfrm>
            <a:off x="3766458" y="1209096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91F003-F4A9-D632-B343-0BA05EB8A019}"/>
              </a:ext>
            </a:extLst>
          </p:cNvPr>
          <p:cNvSpPr txBox="1"/>
          <p:nvPr/>
        </p:nvSpPr>
        <p:spPr>
          <a:xfrm>
            <a:off x="10637418" y="118693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301ED4-4D7F-D5DF-AF42-68C8FC17D614}"/>
              </a:ext>
            </a:extLst>
          </p:cNvPr>
          <p:cNvSpPr txBox="1"/>
          <p:nvPr/>
        </p:nvSpPr>
        <p:spPr>
          <a:xfrm>
            <a:off x="5146868" y="1219592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D70027-0F22-3390-C0E3-D5AFFC98A53D}"/>
              </a:ext>
            </a:extLst>
          </p:cNvPr>
          <p:cNvSpPr txBox="1"/>
          <p:nvPr/>
        </p:nvSpPr>
        <p:spPr>
          <a:xfrm>
            <a:off x="6551125" y="1219592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412CEA-1761-B2B0-CFD1-5C7BB58E5C1F}"/>
              </a:ext>
            </a:extLst>
          </p:cNvPr>
          <p:cNvSpPr txBox="1"/>
          <p:nvPr/>
        </p:nvSpPr>
        <p:spPr>
          <a:xfrm>
            <a:off x="7955382" y="1219592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 = 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8DD619-2D6A-42DC-FA1E-7A99B58B51B0}"/>
              </a:ext>
            </a:extLst>
          </p:cNvPr>
          <p:cNvSpPr txBox="1"/>
          <p:nvPr/>
        </p:nvSpPr>
        <p:spPr>
          <a:xfrm>
            <a:off x="9257008" y="1219592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……..</a:t>
            </a:r>
          </a:p>
        </p:txBody>
      </p:sp>
      <p:sp>
        <p:nvSpPr>
          <p:cNvPr id="15" name="Trapezoid 14">
            <a:extLst>
              <a:ext uri="{FF2B5EF4-FFF2-40B4-BE49-F238E27FC236}">
                <a16:creationId xmlns:a16="http://schemas.microsoft.com/office/drawing/2014/main" id="{DC8DC2AE-E625-3AA8-E53A-A7A1193F17D9}"/>
              </a:ext>
            </a:extLst>
          </p:cNvPr>
          <p:cNvSpPr/>
          <p:nvPr/>
        </p:nvSpPr>
        <p:spPr>
          <a:xfrm rot="5400000">
            <a:off x="1946468" y="3658637"/>
            <a:ext cx="1526075" cy="1066800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rapezoid 15">
            <a:extLst>
              <a:ext uri="{FF2B5EF4-FFF2-40B4-BE49-F238E27FC236}">
                <a16:creationId xmlns:a16="http://schemas.microsoft.com/office/drawing/2014/main" id="{D6637B0C-1834-D7B1-FF97-B5F479323AF6}"/>
              </a:ext>
            </a:extLst>
          </p:cNvPr>
          <p:cNvSpPr/>
          <p:nvPr/>
        </p:nvSpPr>
        <p:spPr>
          <a:xfrm rot="16200000">
            <a:off x="3329992" y="3658636"/>
            <a:ext cx="1526075" cy="1066800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 descr="How diffusion models work: the math from scratch | AI Summer">
            <a:extLst>
              <a:ext uri="{FF2B5EF4-FFF2-40B4-BE49-F238E27FC236}">
                <a16:creationId xmlns:a16="http://schemas.microsoft.com/office/drawing/2014/main" id="{18825223-38AE-28D3-E3E8-CFD8B4C5CF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81" t="33434" r="50001" b="39654"/>
          <a:stretch/>
        </p:blipFill>
        <p:spPr bwMode="auto">
          <a:xfrm>
            <a:off x="455125" y="3483036"/>
            <a:ext cx="1404257" cy="14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ow diffusion models work: the math from scratch | AI Summer">
            <a:extLst>
              <a:ext uri="{FF2B5EF4-FFF2-40B4-BE49-F238E27FC236}">
                <a16:creationId xmlns:a16="http://schemas.microsoft.com/office/drawing/2014/main" id="{8B8DF0D6-B50F-7935-76AC-C9FD8BD0B6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34" t="32829" r="3270" b="38208"/>
          <a:stretch/>
        </p:blipFill>
        <p:spPr bwMode="auto">
          <a:xfrm>
            <a:off x="4943153" y="3374960"/>
            <a:ext cx="1426029" cy="1526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ow diffusion models work: the math from scratch | AI Summer">
            <a:extLst>
              <a:ext uri="{FF2B5EF4-FFF2-40B4-BE49-F238E27FC236}">
                <a16:creationId xmlns:a16="http://schemas.microsoft.com/office/drawing/2014/main" id="{9AE5A280-B7AA-F7E2-0EC5-A6865176A0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06" t="31628" r="61376" b="38208"/>
          <a:stretch/>
        </p:blipFill>
        <p:spPr bwMode="auto">
          <a:xfrm>
            <a:off x="2808514" y="5370805"/>
            <a:ext cx="1066801" cy="1207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3AF1F6A-C428-951C-08C2-2701D06950B9}"/>
              </a:ext>
            </a:extLst>
          </p:cNvPr>
          <p:cNvCxnSpPr/>
          <p:nvPr/>
        </p:nvCxnSpPr>
        <p:spPr>
          <a:xfrm>
            <a:off x="1654629" y="4955074"/>
            <a:ext cx="1489268" cy="324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5119F5-53B2-84C1-6993-9FB0063119D3}"/>
              </a:ext>
            </a:extLst>
          </p:cNvPr>
          <p:cNvCxnSpPr>
            <a:cxnSpLocks/>
          </p:cNvCxnSpPr>
          <p:nvPr/>
        </p:nvCxnSpPr>
        <p:spPr>
          <a:xfrm flipH="1">
            <a:off x="3559629" y="4901036"/>
            <a:ext cx="1872343" cy="3152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EC6EB922-7A2A-E8FA-35F0-8AAE0509119A}"/>
              </a:ext>
            </a:extLst>
          </p:cNvPr>
          <p:cNvSpPr/>
          <p:nvPr/>
        </p:nvSpPr>
        <p:spPr>
          <a:xfrm>
            <a:off x="3143897" y="5007744"/>
            <a:ext cx="406923" cy="41189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-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8A8D92F-B952-F8BD-34E0-06F9153CA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668" y="3237413"/>
            <a:ext cx="4483100" cy="51235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899AA56-B3DB-2476-F517-4209FA123D3E}"/>
              </a:ext>
            </a:extLst>
          </p:cNvPr>
          <p:cNvSpPr txBox="1"/>
          <p:nvPr/>
        </p:nvSpPr>
        <p:spPr>
          <a:xfrm>
            <a:off x="4136571" y="5943600"/>
            <a:ext cx="2298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iterations </a:t>
            </a:r>
            <a:r>
              <a:rPr lang="en-US" dirty="0">
                <a:sym typeface="Wingdings" pitchFamily="2" charset="2"/>
              </a:rPr>
              <a:t> </a:t>
            </a:r>
            <a:endParaRPr lang="en-US" dirty="0"/>
          </a:p>
        </p:txBody>
      </p:sp>
      <p:pic>
        <p:nvPicPr>
          <p:cNvPr id="29" name="Picture 2" descr="How diffusion models work: the math from scratch | AI Summer">
            <a:extLst>
              <a:ext uri="{FF2B5EF4-FFF2-40B4-BE49-F238E27FC236}">
                <a16:creationId xmlns:a16="http://schemas.microsoft.com/office/drawing/2014/main" id="{73191B61-4699-561C-5154-6E6DDF1CEA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2" t="31628" r="84553" b="38208"/>
          <a:stretch/>
        </p:blipFill>
        <p:spPr bwMode="auto">
          <a:xfrm>
            <a:off x="6499026" y="5279571"/>
            <a:ext cx="1366862" cy="145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09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5" grpId="0" animBg="1"/>
      <p:bldP spid="16" grpId="0" animBg="1"/>
      <p:bldP spid="25" grpId="0" animBg="1"/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2570-842E-2AE4-3E55-86C17DEF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64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Pre-explanation generation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FC2AF-B575-423D-7B66-96E9B113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4772"/>
            <a:ext cx="10515600" cy="5012191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Filter design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5C98F4-F2E9-18AA-0233-0B6D2052BFFC}"/>
              </a:ext>
            </a:extLst>
          </p:cNvPr>
          <p:cNvSpPr txBox="1"/>
          <p:nvPr/>
        </p:nvSpPr>
        <p:spPr>
          <a:xfrm>
            <a:off x="3130755" y="1164772"/>
            <a:ext cx="1293175" cy="369332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Use DDPM</a:t>
            </a:r>
          </a:p>
        </p:txBody>
      </p:sp>
      <p:pic>
        <p:nvPicPr>
          <p:cNvPr id="5" name="Picture 4" descr="A number of mathematical symbols&#10;&#10;Description automatically generated with medium confidence">
            <a:extLst>
              <a:ext uri="{FF2B5EF4-FFF2-40B4-BE49-F238E27FC236}">
                <a16:creationId xmlns:a16="http://schemas.microsoft.com/office/drawing/2014/main" id="{E8CF9E72-F290-0395-F1D6-15B3B14BC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750" y="1832100"/>
            <a:ext cx="7556500" cy="1003300"/>
          </a:xfrm>
          <a:prstGeom prst="rect">
            <a:avLst/>
          </a:prstGeom>
          <a:ln w="19050">
            <a:solidFill>
              <a:srgbClr val="FF0000"/>
            </a:solidFill>
            <a:prstDash val="dash"/>
          </a:ln>
        </p:spPr>
      </p:pic>
    </p:spTree>
    <p:extLst>
      <p:ext uri="{BB962C8B-B14F-4D97-AF65-F5344CB8AC3E}">
        <p14:creationId xmlns:p14="http://schemas.microsoft.com/office/powerpoint/2010/main" val="2486281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4344</TotalTime>
  <Words>649</Words>
  <Application>Microsoft Macintosh PowerPoint</Application>
  <PresentationFormat>Widescreen</PresentationFormat>
  <Paragraphs>121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Wingdings</vt:lpstr>
      <vt:lpstr>Office Theme</vt:lpstr>
      <vt:lpstr>Adversarial Counterfactual Visual Explanations</vt:lpstr>
      <vt:lpstr>Adversarial Attack vs Counterfactual Explanations</vt:lpstr>
      <vt:lpstr>Adversarial Attack vs Counterfactual Explanations</vt:lpstr>
      <vt:lpstr>Issues to solve</vt:lpstr>
      <vt:lpstr>Objective</vt:lpstr>
      <vt:lpstr>Method</vt:lpstr>
      <vt:lpstr>Pre-explanation generation</vt:lpstr>
      <vt:lpstr>DDPM</vt:lpstr>
      <vt:lpstr>Pre-explanation generation</vt:lpstr>
      <vt:lpstr>Bringing pre-explanations closer to input images</vt:lpstr>
      <vt:lpstr>Bringing pre-explanations closer to input images</vt:lpstr>
      <vt:lpstr>Complete Method</vt:lpstr>
      <vt:lpstr>Evaluation Metrics</vt:lpstr>
      <vt:lpstr>Results</vt:lpstr>
      <vt:lpstr>Results</vt:lpstr>
      <vt:lpstr>Results</vt:lpstr>
      <vt:lpstr>Results</vt:lpstr>
      <vt:lpstr>Results</vt:lpstr>
      <vt:lpstr>Results</vt:lpstr>
      <vt:lpstr>Diffusion model as an image generator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Adversarial Counterfactual Visual Explanations</dc:title>
  <dc:creator>Asiful Arefeen (Student)</dc:creator>
  <cp:lastModifiedBy>Asiful Arefeen (Student)</cp:lastModifiedBy>
  <cp:revision>6</cp:revision>
  <dcterms:created xsi:type="dcterms:W3CDTF">2024-04-02T04:03:46Z</dcterms:created>
  <dcterms:modified xsi:type="dcterms:W3CDTF">2024-04-05T04:28:32Z</dcterms:modified>
</cp:coreProperties>
</file>

<file path=docProps/thumbnail.jpeg>
</file>